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21345" y="476672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Типы ядерных реакторов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i="1" u="sng" dirty="0">
                <a:solidFill>
                  <a:srgbClr val="C00000"/>
                </a:solidFill>
              </a:rPr>
              <a:t>В ядерном реакторе происходит преобразование ядерной энергии, освобождающейся в процессе регулируемой цепной реакции деления ядер атомов тяжелых элементов, в тепловую энергию.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Основными </a:t>
            </a:r>
            <a:r>
              <a:rPr lang="ru-RU" dirty="0"/>
              <a:t>элементами ядерного реактора являются: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активная </a:t>
            </a:r>
            <a:r>
              <a:rPr lang="ru-RU" i="1" dirty="0"/>
              <a:t>зона,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/>
              <a:t>замедлитель,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управляющие </a:t>
            </a:r>
            <a:r>
              <a:rPr lang="ru-RU" i="1" dirty="0"/>
              <a:t>(контрольные) стержни,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отражатель</a:t>
            </a:r>
            <a:r>
              <a:rPr lang="ru-RU" i="1" dirty="0"/>
              <a:t>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теплоноситель.</a:t>
            </a:r>
            <a:endParaRPr lang="en-US" i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i="1" dirty="0"/>
          </a:p>
          <a:p>
            <a:pPr marL="742950" lvl="1" indent="-2857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6695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6876"/>
            <a:ext cx="1762125" cy="111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43" y="3974088"/>
            <a:ext cx="1685925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4914900" cy="123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548680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 способу размещения топлива реакторы делят на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гетерогенные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гомогенные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гетерогенных реакторах </a:t>
            </a:r>
            <a:r>
              <a:rPr lang="ru-RU" sz="2400" dirty="0"/>
              <a:t>ядерное топливо распределено по активной зоне неравномерно – в виде отдельных блоков. </a:t>
            </a:r>
            <a:endParaRPr lang="ru-RU" sz="2400" dirty="0" smtClean="0"/>
          </a:p>
          <a:p>
            <a:endParaRPr lang="ru-RU" sz="24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dirty="0" smtClean="0"/>
              <a:t>Топливо </a:t>
            </a:r>
            <a:r>
              <a:rPr lang="ru-RU" sz="2400" dirty="0"/>
              <a:t>находится в герметичной защитной оболочке из термостойкого циркониевого сплава. </a:t>
            </a:r>
            <a:endParaRPr lang="ru-RU" sz="24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dirty="0" smtClean="0"/>
              <a:t>Такие </a:t>
            </a:r>
            <a:r>
              <a:rPr lang="ru-RU" sz="2400" dirty="0"/>
              <a:t>элементы конструкции получили название тепловыделяющих элементов (</a:t>
            </a:r>
            <a:r>
              <a:rPr lang="ru-RU" sz="2400" dirty="0" err="1"/>
              <a:t>ТВЭЛов</a:t>
            </a:r>
            <a:r>
              <a:rPr lang="ru-RU" sz="2400" dirty="0" smtClean="0"/>
              <a:t>).</a:t>
            </a:r>
          </a:p>
          <a:p>
            <a:pPr lvl="1"/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гомогенных реакторах</a:t>
            </a:r>
            <a:r>
              <a:rPr lang="ru-RU" sz="2400" dirty="0"/>
              <a:t> ядерное топливо равномерно распределяется по активной зоне.</a:t>
            </a:r>
          </a:p>
        </p:txBody>
      </p:sp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332656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Ядерное топливо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представляет </a:t>
            </a:r>
            <a:r>
              <a:rPr lang="ru-RU" sz="2400" dirty="0"/>
              <a:t>собой смесь веществ, содержащих как делящиеся ядра (чаще всего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400" dirty="0"/>
              <a:t>)</a:t>
            </a:r>
            <a:r>
              <a:rPr lang="ru-RU" sz="2400" b="1" i="1" dirty="0"/>
              <a:t>, </a:t>
            </a:r>
            <a:r>
              <a:rPr lang="ru-RU" sz="2400" dirty="0"/>
              <a:t>так и ядра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ru-RU" sz="2400" dirty="0"/>
              <a:t>,</a:t>
            </a:r>
            <a:r>
              <a:rPr lang="ru-RU" sz="2400" b="1" i="1" dirty="0"/>
              <a:t> </a:t>
            </a:r>
            <a:r>
              <a:rPr lang="ru-RU" sz="2400" dirty="0"/>
              <a:t>которые в результате взаимодействия с нейтронами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образовывать делящиеся ядра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233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239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В настоящее время в качестве топлива для ядерных реакторов, в основном, используют урановое топливо в виде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диоксида урана (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</a:t>
            </a:r>
            <a:r>
              <a:rPr lang="ru-RU" sz="2400" b="1" i="1" u="sng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400" dirty="0"/>
              <a:t>в котором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2400" b="1" i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достигает 2-4 %. 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В </a:t>
            </a:r>
            <a:r>
              <a:rPr lang="ru-RU" sz="2400" dirty="0"/>
              <a:t>процессе работы реактора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образуется около 200 осколочных </a:t>
            </a:r>
            <a:r>
              <a:rPr lang="ru-RU" sz="2400" dirty="0"/>
              <a:t>радионуклидов, преимущественно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атомными массами от 88 до 110 и от 125 до 150</a:t>
            </a:r>
          </a:p>
        </p:txBody>
      </p:sp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5616" y="692696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50000"/>
                  </a:schemeClr>
                </a:solidFill>
              </a:rPr>
              <a:t>Нейтроны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i="1" u="sng" dirty="0" smtClean="0"/>
              <a:t> </a:t>
            </a:r>
            <a:r>
              <a:rPr lang="ru-RU" sz="2400" b="1" i="1" u="sng" dirty="0"/>
              <a:t>образующиеся в результате процесса ядерного деления уранового топлива, в зависимости от величины их энергии (</a:t>
            </a:r>
            <a:r>
              <a:rPr lang="ru-RU" sz="2400" b="1" i="1" u="sng" dirty="0" err="1"/>
              <a:t>Е</a:t>
            </a:r>
            <a:r>
              <a:rPr lang="ru-RU" sz="2400" b="1" i="1" u="sng" baseline="-25000" dirty="0" err="1"/>
              <a:t>н</a:t>
            </a:r>
            <a:r>
              <a:rPr lang="ru-RU" sz="2400" b="1" i="1" u="sng" dirty="0"/>
              <a:t>) делят на</a:t>
            </a:r>
            <a:r>
              <a:rPr lang="ru-RU" sz="2400" b="1" i="1" u="sng" dirty="0" smtClean="0"/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i="1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/>
              <a:t>тепловые</a:t>
            </a:r>
            <a:r>
              <a:rPr lang="ru-RU" sz="2400" b="1" dirty="0"/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/>
              <a:t>промежуточные</a:t>
            </a:r>
            <a:r>
              <a:rPr lang="ru-RU" sz="2400" b="1" dirty="0"/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/>
              <a:t>быстрые.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i="1" u="sng" dirty="0"/>
              <a:t>Делящиеся ядра </a:t>
            </a:r>
            <a:r>
              <a:rPr lang="ru-RU" sz="2400" b="1" i="1" u="sng" baseline="30000" dirty="0"/>
              <a:t>235</a:t>
            </a:r>
            <a:r>
              <a:rPr lang="en-US" sz="2400" b="1" i="1" u="sng" dirty="0"/>
              <a:t>U </a:t>
            </a:r>
            <a:r>
              <a:rPr lang="ru-RU" sz="2400" b="1" i="1" u="sng" dirty="0"/>
              <a:t>наиболее эффективно захватывают тепловые нейтроны. </a:t>
            </a:r>
            <a:endParaRPr lang="ru-RU" sz="2400" b="1" i="1" u="sng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i="1" u="sng" dirty="0" smtClean="0"/>
              <a:t>Чтобы </a:t>
            </a:r>
            <a:r>
              <a:rPr lang="ru-RU" sz="2400" b="1" i="1" u="sng" dirty="0"/>
              <a:t>получать тепловые нейтроны в количестве, достаточном для поддержания цепной реакции деления ядер урана, в реакторе применяют замедлители.</a:t>
            </a:r>
          </a:p>
        </p:txBody>
      </p:sp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612845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Замедлители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/>
              <a:t>–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/>
              <a:t>это </a:t>
            </a:r>
            <a:r>
              <a:rPr lang="ru-RU" b="1" i="1" u="sng" dirty="0"/>
              <a:t>вещества, которым быстрые высокоэнергетические нейтроны и промежуточные нейтроны средних энергий передают часть своей кинетической энергии, превращаясь в медленные тепловые нейтроны</a:t>
            </a:r>
            <a:r>
              <a:rPr lang="ru-RU" b="1" i="1" u="sng" dirty="0" smtClean="0"/>
              <a:t>.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В качестве замедлителей используют </a:t>
            </a:r>
            <a:r>
              <a:rPr lang="ru-RU" b="1" i="1" u="sng" dirty="0">
                <a:solidFill>
                  <a:srgbClr val="C00000"/>
                </a:solidFill>
              </a:rPr>
              <a:t>графит (С), воду (Н</a:t>
            </a:r>
            <a:r>
              <a:rPr lang="ru-RU" b="1" i="1" u="sng" baseline="-25000" dirty="0">
                <a:solidFill>
                  <a:srgbClr val="C00000"/>
                </a:solidFill>
              </a:rPr>
              <a:t>2</a:t>
            </a:r>
            <a:r>
              <a:rPr lang="ru-RU" b="1" i="1" u="sng" dirty="0">
                <a:solidFill>
                  <a:srgbClr val="C00000"/>
                </a:solidFill>
              </a:rPr>
              <a:t>0) и тяжелую воду</a:t>
            </a:r>
            <a:r>
              <a:rPr lang="ru-RU" dirty="0"/>
              <a:t>, в которой атомы обычного водорода – </a:t>
            </a:r>
            <a:r>
              <a:rPr lang="ru-RU" dirty="0">
                <a:solidFill>
                  <a:srgbClr val="C00000"/>
                </a:solidFill>
              </a:rPr>
              <a:t>протия (</a:t>
            </a:r>
            <a:r>
              <a:rPr lang="ru-RU" baseline="30000" dirty="0">
                <a:solidFill>
                  <a:srgbClr val="C00000"/>
                </a:solidFill>
              </a:rPr>
              <a:t>1</a:t>
            </a:r>
            <a:r>
              <a:rPr lang="ru-RU" dirty="0">
                <a:solidFill>
                  <a:srgbClr val="C00000"/>
                </a:solidFill>
              </a:rPr>
              <a:t>Н)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dirty="0"/>
              <a:t>заменены атомами тяжелого </a:t>
            </a:r>
            <a:r>
              <a:rPr lang="ru-RU" dirty="0">
                <a:solidFill>
                  <a:srgbClr val="C00000"/>
                </a:solidFill>
              </a:rPr>
              <a:t>водорода дейтерия 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или </a:t>
            </a:r>
            <a:r>
              <a:rPr lang="ru-RU" baseline="30000" dirty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rgbClr val="C00000"/>
                </a:solidFill>
              </a:rPr>
              <a:t>Н)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u="sng" dirty="0" smtClean="0"/>
              <a:t>В</a:t>
            </a:r>
            <a:r>
              <a:rPr lang="ru-RU" b="1" i="1" u="sng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>
                <a:solidFill>
                  <a:srgbClr val="C00000"/>
                </a:solidFill>
              </a:rPr>
              <a:t>гетерогенных реакторах </a:t>
            </a:r>
            <a:r>
              <a:rPr lang="ru-RU" dirty="0"/>
              <a:t>замедлитель расположен между </a:t>
            </a:r>
            <a:r>
              <a:rPr lang="ru-RU" b="1" i="1" u="sng" dirty="0" err="1">
                <a:solidFill>
                  <a:srgbClr val="C00000"/>
                </a:solidFill>
              </a:rPr>
              <a:t>ТВЭЛами</a:t>
            </a:r>
            <a:r>
              <a:rPr lang="ru-RU" b="1" i="1" u="sng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b="1" i="1" u="sng" dirty="0">
                <a:solidFill>
                  <a:srgbClr val="C00000"/>
                </a:solidFill>
              </a:rPr>
              <a:t>гомогенных реакторах </a:t>
            </a:r>
            <a:r>
              <a:rPr lang="ru-RU" dirty="0"/>
              <a:t>замедлитель смешан с </a:t>
            </a:r>
            <a:r>
              <a:rPr lang="ru-RU" b="1" i="1" u="sng" dirty="0">
                <a:solidFill>
                  <a:srgbClr val="C00000"/>
                </a:solidFill>
              </a:rPr>
              <a:t>ядерным топливом</a:t>
            </a:r>
            <a:r>
              <a:rPr lang="ru-RU" dirty="0"/>
              <a:t> и равномерно распределен по активной зоне.</a:t>
            </a:r>
          </a:p>
          <a:p>
            <a:pPr algn="just"/>
            <a:r>
              <a:rPr lang="ru-RU" sz="2400" b="1" i="1" u="sng" dirty="0"/>
              <a:t>В зависимости от состава используемого замедлителя реакторы подразделяют на: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графитовые,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водные</a:t>
            </a:r>
            <a:r>
              <a:rPr lang="ru-RU" i="1" dirty="0"/>
              <a:t>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тяжеловодные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9672" y="628545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Управляющие (контрольные)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стержни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 smtClean="0"/>
              <a:t>состоят </a:t>
            </a:r>
            <a:r>
              <a:rPr lang="ru-RU" sz="2400" b="1" dirty="0"/>
              <a:t>из веществ, которые хорошо поглощают нейтроны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400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 smtClean="0"/>
              <a:t>С </a:t>
            </a:r>
            <a:r>
              <a:rPr lang="ru-RU" sz="2400" b="1" dirty="0"/>
              <a:t>их помощью регулируют процесс ядерного деления. </a:t>
            </a:r>
            <a:endParaRPr lang="en-US" sz="2400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400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/>
              <a:t>П</a:t>
            </a:r>
            <a:r>
              <a:rPr lang="ru-RU" sz="2400" b="1" dirty="0" smtClean="0"/>
              <a:t>оддерживают </a:t>
            </a:r>
            <a:r>
              <a:rPr lang="ru-RU" sz="2400" b="1" dirty="0"/>
              <a:t>определенное содержание нейтронов в активной зоне, обеспечивая протекание цепной реакции ядерного деления, препятствуя чрезмерно активному прохождению процесса деления и перегре­ву активной зоны реактора, который может привести к серьезной аварии.</a:t>
            </a:r>
          </a:p>
        </p:txBody>
      </p:sp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5846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Отражатели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>
                <a:solidFill>
                  <a:srgbClr val="C00000"/>
                </a:solidFill>
              </a:rPr>
              <a:t>применяют </a:t>
            </a:r>
            <a:r>
              <a:rPr lang="ru-RU" b="1" i="1" u="sng" dirty="0">
                <a:solidFill>
                  <a:srgbClr val="C00000"/>
                </a:solidFill>
              </a:rPr>
              <a:t>для уменьшения потерь нейтронов</a:t>
            </a:r>
            <a:r>
              <a:rPr lang="ru-RU" dirty="0"/>
              <a:t>, участвующих в делении. Отражатели изготавливают из тяжелых металлов и располагают по периферии активной зоны.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/>
              <a:t>Они </a:t>
            </a:r>
            <a:r>
              <a:rPr lang="ru-RU" b="1" i="1" u="sng" dirty="0">
                <a:solidFill>
                  <a:srgbClr val="C00000"/>
                </a:solidFill>
              </a:rPr>
              <a:t>возвращают нейтроны в активную зону</a:t>
            </a:r>
            <a:r>
              <a:rPr lang="ru-RU" i="1" dirty="0"/>
              <a:t>, </a:t>
            </a:r>
            <a:r>
              <a:rPr lang="ru-RU" dirty="0"/>
              <a:t>увеличивая число нейтронов, участвующих в делении.</a:t>
            </a:r>
          </a:p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Теплоноситель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используют </a:t>
            </a:r>
            <a:r>
              <a:rPr lang="ru-RU" b="1" dirty="0">
                <a:solidFill>
                  <a:srgbClr val="C00000"/>
                </a:solidFill>
              </a:rPr>
              <a:t>для отвода из активной зоны реактора тепловой энергии</a:t>
            </a:r>
            <a:r>
              <a:rPr lang="ru-RU" dirty="0"/>
              <a:t>, в которую преобразуется энергия ядерного деления и сопутствующих ядерных превращений.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качестве теплоносителей применяют </a:t>
            </a:r>
            <a:r>
              <a:rPr lang="ru-RU" b="1" dirty="0">
                <a:solidFill>
                  <a:srgbClr val="C00000"/>
                </a:solidFill>
              </a:rPr>
              <a:t>воду, жидкие металлы (калий, натрий и др.), газы (воздух, азот, диоксид углерода, гелий и др.), и даже некоторые органические вещества.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зависимости от типа теплоносителя</a:t>
            </a:r>
            <a:r>
              <a:rPr lang="ru-RU" i="1" dirty="0"/>
              <a:t> </a:t>
            </a:r>
            <a:r>
              <a:rPr lang="ru-RU" dirty="0"/>
              <a:t>реакторы подразделяют на: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водяные</a:t>
            </a:r>
            <a:r>
              <a:rPr lang="ru-RU" i="1" dirty="0"/>
              <a:t>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жидкометаллические</a:t>
            </a:r>
            <a:r>
              <a:rPr lang="ru-RU" i="1" dirty="0"/>
              <a:t>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газовые</a:t>
            </a:r>
            <a:r>
              <a:rPr lang="ru-RU" i="1" dirty="0"/>
              <a:t>,</a:t>
            </a:r>
            <a:endParaRPr lang="ru-R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органические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48243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09688"/>
            <a:ext cx="7153026" cy="5092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8E369E8-C78C-43CE-B5EB-A69C966F86D4}"/>
</file>

<file path=customXml/itemProps2.xml><?xml version="1.0" encoding="utf-8"?>
<ds:datastoreItem xmlns:ds="http://schemas.openxmlformats.org/officeDocument/2006/customXml" ds:itemID="{7490D708-9F8E-41EF-89A8-0511F460874E}"/>
</file>

<file path=customXml/itemProps3.xml><?xml version="1.0" encoding="utf-8"?>
<ds:datastoreItem xmlns:ds="http://schemas.openxmlformats.org/officeDocument/2006/customXml" ds:itemID="{3EB035FA-2C91-4F98-B774-B084F52AADF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489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5</cp:revision>
  <dcterms:created xsi:type="dcterms:W3CDTF">2013-05-12T10:15:45Z</dcterms:created>
  <dcterms:modified xsi:type="dcterms:W3CDTF">2013-05-17T10:56:49Z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